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75" r:id="rId4"/>
    <p:sldId id="266" r:id="rId5"/>
    <p:sldId id="267" r:id="rId6"/>
    <p:sldId id="268" r:id="rId7"/>
    <p:sldId id="269" r:id="rId8"/>
    <p:sldId id="261" r:id="rId9"/>
    <p:sldId id="264" r:id="rId10"/>
    <p:sldId id="2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72"/>
    <p:restoredTop sz="94729"/>
  </p:normalViewPr>
  <p:slideViewPr>
    <p:cSldViewPr snapToGrid="0" snapToObjects="1">
      <p:cViewPr varScale="1">
        <p:scale>
          <a:sx n="112" d="100"/>
          <a:sy n="112" d="100"/>
        </p:scale>
        <p:origin x="2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721E4-4B04-8348-B63F-2473E34EA4DF}" type="datetimeFigureOut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7E98A-E85E-3241-8605-7965D685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12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721E4-4B04-8348-B63F-2473E34EA4DF}" type="datetimeFigureOut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7E98A-E85E-3241-8605-7965D685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721E4-4B04-8348-B63F-2473E34EA4DF}" type="datetimeFigureOut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7E98A-E85E-3241-8605-7965D685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05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Line" descr="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828" y="1921384"/>
            <a:ext cx="10226393" cy="50558"/>
          </a:xfrm>
          <a:prstGeom prst="rect">
            <a:avLst/>
          </a:prstGeom>
        </p:spPr>
      </p:pic>
      <p:sp>
        <p:nvSpPr>
          <p:cNvPr id="75" name="Image"/>
          <p:cNvSpPr>
            <a:spLocks noGrp="1"/>
          </p:cNvSpPr>
          <p:nvPr>
            <p:ph type="pic" sz="half" idx="13"/>
          </p:nvPr>
        </p:nvSpPr>
        <p:spPr>
          <a:xfrm>
            <a:off x="1107281" y="2376881"/>
            <a:ext cx="5119688" cy="373261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50844" y="2348508"/>
            <a:ext cx="4524375" cy="3786188"/>
          </a:xfrm>
          <a:prstGeom prst="rect">
            <a:avLst/>
          </a:prstGeom>
        </p:spPr>
        <p:txBody>
          <a:bodyPr/>
          <a:lstStyle>
            <a:lvl1pPr marL="321457" indent="-321457">
              <a:spcBef>
                <a:spcPts val="2109"/>
              </a:spcBef>
              <a:buBlip>
                <a:blip r:embed="rId3"/>
              </a:buBlip>
              <a:defRPr sz="1828"/>
            </a:lvl1pPr>
            <a:lvl2pPr marL="642915" indent="-321457">
              <a:spcBef>
                <a:spcPts val="2109"/>
              </a:spcBef>
              <a:buBlip>
                <a:blip r:embed="rId3"/>
              </a:buBlip>
              <a:defRPr sz="1828"/>
            </a:lvl2pPr>
            <a:lvl3pPr marL="964372" indent="-321457">
              <a:spcBef>
                <a:spcPts val="2109"/>
              </a:spcBef>
              <a:buBlip>
                <a:blip r:embed="rId3"/>
              </a:buBlip>
              <a:defRPr sz="1828"/>
            </a:lvl3pPr>
            <a:lvl4pPr marL="1285829" indent="-321457">
              <a:spcBef>
                <a:spcPts val="2109"/>
              </a:spcBef>
              <a:buBlip>
                <a:blip r:embed="rId3"/>
              </a:buBlip>
              <a:defRPr sz="1828"/>
            </a:lvl4pPr>
            <a:lvl5pPr marL="1607287" indent="-321457">
              <a:spcBef>
                <a:spcPts val="2109"/>
              </a:spcBef>
              <a:buBlip>
                <a:blip r:embed="rId3"/>
              </a:buBlip>
              <a:defRPr sz="182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216052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721E4-4B04-8348-B63F-2473E34EA4DF}" type="datetimeFigureOut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7E98A-E85E-3241-8605-7965D685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2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721E4-4B04-8348-B63F-2473E34EA4DF}" type="datetimeFigureOut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7E98A-E85E-3241-8605-7965D685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25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721E4-4B04-8348-B63F-2473E34EA4DF}" type="datetimeFigureOut">
              <a:rPr lang="en-US" smtClean="0"/>
              <a:t>9/28/17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7E98A-E85E-3241-8605-7965D685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94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721E4-4B04-8348-B63F-2473E34EA4DF}" type="datetimeFigureOut">
              <a:rPr lang="en-US" smtClean="0"/>
              <a:t>9/28/17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7E98A-E85E-3241-8605-7965D685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45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721E4-4B04-8348-B63F-2473E34EA4DF}" type="datetimeFigureOut">
              <a:rPr lang="en-US" smtClean="0"/>
              <a:t>9/28/17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7E98A-E85E-3241-8605-7965D685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21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721E4-4B04-8348-B63F-2473E34EA4DF}" type="datetimeFigureOut">
              <a:rPr lang="en-US" smtClean="0"/>
              <a:t>9/28/17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7E98A-E85E-3241-8605-7965D685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3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721E4-4B04-8348-B63F-2473E34EA4DF}" type="datetimeFigureOut">
              <a:rPr lang="en-US" smtClean="0"/>
              <a:t>9/28/17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7E98A-E85E-3241-8605-7965D685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1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721E4-4B04-8348-B63F-2473E34EA4DF}" type="datetimeFigureOut">
              <a:rPr lang="en-US" smtClean="0"/>
              <a:t>9/28/17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7E98A-E85E-3241-8605-7965D685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07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721E4-4B04-8348-B63F-2473E34EA4DF}" type="datetimeFigureOut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7E98A-E85E-3241-8605-7965D685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7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97180"/>
            <a:ext cx="9144000" cy="3931920"/>
          </a:xfrm>
        </p:spPr>
        <p:txBody>
          <a:bodyPr/>
          <a:lstStyle/>
          <a:p>
            <a:r>
              <a:rPr lang="en-US" dirty="0" smtClean="0"/>
              <a:t>IPC VISTA - Toronto 2017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54879"/>
            <a:ext cx="9144000" cy="1469457"/>
          </a:xfrm>
        </p:spPr>
        <p:txBody>
          <a:bodyPr/>
          <a:lstStyle/>
          <a:p>
            <a:r>
              <a:rPr lang="en-US" dirty="0" smtClean="0"/>
              <a:t>A Case Study</a:t>
            </a:r>
          </a:p>
          <a:p>
            <a:r>
              <a:rPr lang="en-US" dirty="0" smtClean="0"/>
              <a:t>Margarita Sweeney-Baird</a:t>
            </a:r>
          </a:p>
          <a:p>
            <a:r>
              <a:rPr lang="en-US" dirty="0" smtClean="0"/>
              <a:t>Founder of Inclusive Skating in 2010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0" y="297181"/>
            <a:ext cx="4126230" cy="31432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0" y="468630"/>
            <a:ext cx="9144000" cy="37604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Structure of Inclusive Skating &amp; Disabled </a:t>
            </a:r>
            <a:r>
              <a:rPr lang="en-US" b="1" dirty="0" smtClean="0"/>
              <a:t>Sport</a:t>
            </a:r>
            <a:r>
              <a:rPr lang="en-US" altLang="en-US" dirty="0" smtClean="0">
                <a:ea typeface="ＭＳ Ｐゴシック" charset="-128"/>
              </a:rPr>
              <a:t/>
            </a:r>
            <a:br>
              <a:rPr lang="en-US" altLang="en-US" dirty="0" smtClean="0">
                <a:ea typeface="ＭＳ Ｐゴシック" charset="-128"/>
              </a:rPr>
            </a:br>
            <a:r>
              <a:rPr lang="en-US" altLang="en-US" dirty="0" smtClean="0">
                <a:ea typeface="ＭＳ Ｐゴシック" charset="-128"/>
              </a:rPr>
              <a:t>(Genetic </a:t>
            </a:r>
            <a:r>
              <a:rPr lang="en-US" altLang="en-US" dirty="0">
                <a:ea typeface="ＭＳ Ｐゴシック" charset="-128"/>
              </a:rPr>
              <a:t>Disorders </a:t>
            </a:r>
            <a:r>
              <a:rPr lang="en-US" altLang="en-US" dirty="0" smtClean="0">
                <a:ea typeface="ＭＳ Ｐゴシック" charset="-128"/>
              </a:rPr>
              <a:t>disadvantaged)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27200" y="2133601"/>
            <a:ext cx="8737600" cy="1084263"/>
          </a:xfrm>
          <a:prstGeom prst="rect">
            <a:avLst/>
          </a:prstGeom>
          <a:solidFill>
            <a:srgbClr val="C5DCF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85000"/>
              </a:lnSpc>
              <a:defRPr/>
            </a:pPr>
            <a:r>
              <a:rPr lang="en-US" dirty="0"/>
              <a:t>INCLUSIVE SKATING</a:t>
            </a:r>
          </a:p>
          <a:p>
            <a:pPr algn="ctr">
              <a:lnSpc>
                <a:spcPct val="85000"/>
              </a:lnSpc>
              <a:defRPr/>
            </a:pPr>
            <a:r>
              <a:rPr lang="en-US" b="1" dirty="0"/>
              <a:t>100% of disabilities</a:t>
            </a:r>
          </a:p>
          <a:p>
            <a:pPr algn="ctr">
              <a:lnSpc>
                <a:spcPct val="85000"/>
              </a:lnSpc>
              <a:defRPr/>
            </a:pPr>
            <a:r>
              <a:rPr lang="en-US" dirty="0"/>
              <a:t>&amp; able-bodied</a:t>
            </a:r>
          </a:p>
          <a:p>
            <a:pPr algn="ctr">
              <a:lnSpc>
                <a:spcPct val="85000"/>
              </a:lnSpc>
              <a:defRPr/>
            </a:pPr>
            <a:r>
              <a:rPr lang="en-US" dirty="0"/>
              <a:t>(Mentally ill included)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1143000"/>
            <a:ext cx="9144000" cy="609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endParaRPr lang="en-US" sz="3300" b="1" dirty="0"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27200" y="4064000"/>
            <a:ext cx="1524000" cy="1143000"/>
          </a:xfrm>
          <a:prstGeom prst="rect">
            <a:avLst/>
          </a:prstGeom>
          <a:solidFill>
            <a:srgbClr val="C5DCF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n-US" altLang="en-US" sz="1400">
                <a:latin typeface="Calibri" charset="0"/>
              </a:rPr>
              <a:t>INTELLECTUAL</a:t>
            </a:r>
          </a:p>
          <a:p>
            <a:pPr algn="ctr" eaLnBrk="1" hangingPunct="1">
              <a:lnSpc>
                <a:spcPct val="85000"/>
              </a:lnSpc>
            </a:pPr>
            <a:r>
              <a:rPr lang="en-US" altLang="en-US" sz="1400">
                <a:latin typeface="Calibri" charset="0"/>
              </a:rPr>
              <a:t>Only ONE disability</a:t>
            </a:r>
            <a:br>
              <a:rPr lang="en-US" altLang="en-US" sz="1400">
                <a:latin typeface="Calibri" charset="0"/>
              </a:rPr>
            </a:br>
            <a:r>
              <a:rPr lang="en-US" altLang="en-US" sz="1400">
                <a:latin typeface="Calibri" charset="0"/>
              </a:rPr>
              <a:t/>
            </a:r>
            <a:br>
              <a:rPr lang="en-US" altLang="en-US" sz="1400">
                <a:latin typeface="Calibri" charset="0"/>
              </a:rPr>
            </a:br>
            <a:r>
              <a:rPr lang="en-US" altLang="en-US" sz="1400" b="1">
                <a:latin typeface="Calibri" charset="0"/>
              </a:rPr>
              <a:t>15% of disabled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632200" y="4064000"/>
            <a:ext cx="1524000" cy="1143000"/>
          </a:xfrm>
          <a:prstGeom prst="rect">
            <a:avLst/>
          </a:prstGeom>
          <a:solidFill>
            <a:srgbClr val="C5DCF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/>
          <a:p>
            <a:pPr algn="ctr">
              <a:lnSpc>
                <a:spcPct val="85000"/>
              </a:lnSpc>
              <a:defRPr/>
            </a:pPr>
            <a:r>
              <a:rPr lang="en-US" sz="1400" dirty="0"/>
              <a:t>PARALYMPIC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1400" dirty="0"/>
              <a:t>Only ONE disability</a:t>
            </a:r>
            <a:br>
              <a:rPr lang="en-US" sz="1400" dirty="0"/>
            </a:br>
            <a:r>
              <a:rPr lang="en-US" sz="1400" b="1" dirty="0"/>
              <a:t>Estimate</a:t>
            </a:r>
            <a:br>
              <a:rPr lang="en-US" sz="1400" b="1" dirty="0"/>
            </a:br>
            <a:r>
              <a:rPr lang="en-US" sz="1400" b="1" dirty="0"/>
              <a:t>1% of disabled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1000" dirty="0"/>
              <a:t>(mostly physical, B1, B2, B3,</a:t>
            </a:r>
            <a:br>
              <a:rPr lang="en-US" sz="1000" dirty="0"/>
            </a:br>
            <a:r>
              <a:rPr lang="en-US" sz="1000" dirty="0"/>
              <a:t>a few intellectual)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486400" y="4064000"/>
            <a:ext cx="1524000" cy="1143000"/>
          </a:xfrm>
          <a:prstGeom prst="rect">
            <a:avLst/>
          </a:prstGeom>
          <a:solidFill>
            <a:srgbClr val="C5DCF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n-US" altLang="en-US" sz="1400">
                <a:latin typeface="Calibri" charset="0"/>
              </a:rPr>
              <a:t>BLIND</a:t>
            </a:r>
          </a:p>
          <a:p>
            <a:pPr algn="ctr" eaLnBrk="1" hangingPunct="1">
              <a:lnSpc>
                <a:spcPct val="85000"/>
              </a:lnSpc>
            </a:pPr>
            <a:r>
              <a:rPr lang="en-US" altLang="en-US" sz="1400">
                <a:latin typeface="Calibri" charset="0"/>
              </a:rPr>
              <a:t>Only ONE disability</a:t>
            </a:r>
            <a:br>
              <a:rPr lang="en-US" altLang="en-US" sz="1400">
                <a:latin typeface="Calibri" charset="0"/>
              </a:rPr>
            </a:br>
            <a:r>
              <a:rPr lang="en-US" altLang="en-US" sz="1400">
                <a:latin typeface="Calibri" charset="0"/>
              </a:rPr>
              <a:t/>
            </a:r>
            <a:br>
              <a:rPr lang="en-US" altLang="en-US" sz="1400">
                <a:latin typeface="Calibri" charset="0"/>
              </a:rPr>
            </a:br>
            <a:r>
              <a:rPr lang="en-US" altLang="en-US" sz="1400" b="1">
                <a:latin typeface="Calibri" charset="0"/>
              </a:rPr>
              <a:t>10% of disabled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239000" y="4064000"/>
            <a:ext cx="1524000" cy="1143000"/>
          </a:xfrm>
          <a:prstGeom prst="rect">
            <a:avLst/>
          </a:prstGeom>
          <a:solidFill>
            <a:srgbClr val="C5DCF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n-US" altLang="en-US" sz="1400">
                <a:latin typeface="Calibri" charset="0"/>
              </a:rPr>
              <a:t>DEAF</a:t>
            </a:r>
          </a:p>
          <a:p>
            <a:pPr algn="ctr" eaLnBrk="1" hangingPunct="1">
              <a:lnSpc>
                <a:spcPct val="85000"/>
              </a:lnSpc>
            </a:pPr>
            <a:r>
              <a:rPr lang="en-US" altLang="en-US" sz="1400">
                <a:latin typeface="Calibri" charset="0"/>
              </a:rPr>
              <a:t>Only ONE disability</a:t>
            </a:r>
            <a:br>
              <a:rPr lang="en-US" altLang="en-US" sz="1400">
                <a:latin typeface="Calibri" charset="0"/>
              </a:rPr>
            </a:br>
            <a:r>
              <a:rPr lang="en-US" altLang="en-US" sz="1400">
                <a:latin typeface="Calibri" charset="0"/>
              </a:rPr>
              <a:t/>
            </a:r>
            <a:br>
              <a:rPr lang="en-US" altLang="en-US" sz="1400">
                <a:latin typeface="Calibri" charset="0"/>
              </a:rPr>
            </a:br>
            <a:r>
              <a:rPr lang="en-US" altLang="en-US" sz="1400" b="1">
                <a:latin typeface="Calibri" charset="0"/>
              </a:rPr>
              <a:t>8% of disabled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940800" y="4064000"/>
            <a:ext cx="1524000" cy="1143000"/>
          </a:xfrm>
          <a:prstGeom prst="rect">
            <a:avLst/>
          </a:prstGeom>
          <a:solidFill>
            <a:srgbClr val="C5DCF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n-US" altLang="en-US" sz="1400">
                <a:latin typeface="Calibri" charset="0"/>
              </a:rPr>
              <a:t>GENETIC DISORDERS</a:t>
            </a:r>
            <a:br>
              <a:rPr lang="en-US" altLang="en-US" sz="1400">
                <a:latin typeface="Calibri" charset="0"/>
              </a:rPr>
            </a:br>
            <a:r>
              <a:rPr lang="en-US" altLang="en-US" sz="1400">
                <a:latin typeface="Calibri" charset="0"/>
              </a:rPr>
              <a:t>All disabilities</a:t>
            </a:r>
            <a:br>
              <a:rPr lang="en-US" altLang="en-US" sz="1400">
                <a:latin typeface="Calibri" charset="0"/>
              </a:rPr>
            </a:br>
            <a:r>
              <a:rPr lang="en-US" altLang="en-US" sz="1400" b="1">
                <a:latin typeface="Calibri" charset="0"/>
              </a:rPr>
              <a:t>Estimate</a:t>
            </a:r>
            <a:br>
              <a:rPr lang="en-US" altLang="en-US" sz="1400" b="1">
                <a:latin typeface="Calibri" charset="0"/>
              </a:rPr>
            </a:br>
            <a:r>
              <a:rPr lang="en-US" altLang="en-US" sz="1400" b="1">
                <a:latin typeface="Calibri" charset="0"/>
              </a:rPr>
              <a:t>&lt;75% of disabled</a:t>
            </a:r>
          </a:p>
          <a:p>
            <a:pPr algn="ctr" eaLnBrk="1" hangingPunct="1">
              <a:lnSpc>
                <a:spcPct val="85000"/>
              </a:lnSpc>
            </a:pPr>
            <a:r>
              <a:rPr lang="en-US" altLang="en-US" sz="1000">
                <a:latin typeface="Calibri" charset="0"/>
              </a:rPr>
              <a:t>3.8 million chilfdren</a:t>
            </a:r>
            <a:br>
              <a:rPr lang="en-US" altLang="en-US" sz="1000">
                <a:latin typeface="Calibri" charset="0"/>
              </a:rPr>
            </a:br>
            <a:r>
              <a:rPr lang="en-US" altLang="en-US" sz="1000">
                <a:latin typeface="Calibri" charset="0"/>
              </a:rPr>
              <a:t>4% of all children</a:t>
            </a:r>
          </a:p>
          <a:p>
            <a:pPr algn="ctr" eaLnBrk="1" hangingPunct="1">
              <a:lnSpc>
                <a:spcPct val="85000"/>
              </a:lnSpc>
            </a:pPr>
            <a:endParaRPr lang="en-US" altLang="en-US" sz="1400" b="1">
              <a:latin typeface="Calibri" charset="0"/>
            </a:endParaRPr>
          </a:p>
        </p:txBody>
      </p:sp>
      <p:cxnSp>
        <p:nvCxnSpPr>
          <p:cNvPr id="15" name="Elbow Connector 14"/>
          <p:cNvCxnSpPr>
            <a:stCxn id="5" idx="2"/>
            <a:endCxn id="7" idx="0"/>
          </p:cNvCxnSpPr>
          <p:nvPr/>
        </p:nvCxnSpPr>
        <p:spPr>
          <a:xfrm rot="5400000">
            <a:off x="3869532" y="1837532"/>
            <a:ext cx="846137" cy="3606800"/>
          </a:xfrm>
          <a:prstGeom prst="bentConnector3">
            <a:avLst>
              <a:gd name="adj1" fmla="val 50000"/>
            </a:avLst>
          </a:prstGeom>
          <a:ln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10" idx="0"/>
            <a:endCxn id="5" idx="2"/>
          </p:cNvCxnSpPr>
          <p:nvPr/>
        </p:nvCxnSpPr>
        <p:spPr>
          <a:xfrm rot="5400000" flipH="1" flipV="1">
            <a:off x="4822032" y="2790032"/>
            <a:ext cx="846137" cy="1701800"/>
          </a:xfrm>
          <a:prstGeom prst="bentConnector3">
            <a:avLst>
              <a:gd name="adj1" fmla="val 50000"/>
            </a:avLst>
          </a:prstGeom>
          <a:ln>
            <a:head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11" idx="0"/>
            <a:endCxn id="5" idx="2"/>
          </p:cNvCxnSpPr>
          <p:nvPr/>
        </p:nvCxnSpPr>
        <p:spPr>
          <a:xfrm rot="16200000" flipV="1">
            <a:off x="5749132" y="3564732"/>
            <a:ext cx="846137" cy="152400"/>
          </a:xfrm>
          <a:prstGeom prst="bentConnector3">
            <a:avLst>
              <a:gd name="adj1" fmla="val 50000"/>
            </a:avLst>
          </a:prstGeom>
          <a:ln>
            <a:head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12" idx="0"/>
            <a:endCxn id="5" idx="2"/>
          </p:cNvCxnSpPr>
          <p:nvPr/>
        </p:nvCxnSpPr>
        <p:spPr>
          <a:xfrm rot="16200000" flipV="1">
            <a:off x="6625432" y="2688432"/>
            <a:ext cx="846137" cy="1905000"/>
          </a:xfrm>
          <a:prstGeom prst="bentConnector3">
            <a:avLst>
              <a:gd name="adj1" fmla="val 50000"/>
            </a:avLst>
          </a:prstGeom>
          <a:ln>
            <a:head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13" idx="0"/>
            <a:endCxn id="5" idx="2"/>
          </p:cNvCxnSpPr>
          <p:nvPr/>
        </p:nvCxnSpPr>
        <p:spPr>
          <a:xfrm rot="16200000" flipV="1">
            <a:off x="7476332" y="1837532"/>
            <a:ext cx="846137" cy="3606800"/>
          </a:xfrm>
          <a:prstGeom prst="bentConnector3">
            <a:avLst>
              <a:gd name="adj1" fmla="val 50000"/>
            </a:avLst>
          </a:prstGeom>
          <a:ln>
            <a:head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" idx="1"/>
            <a:endCxn id="7" idx="3"/>
          </p:cNvCxnSpPr>
          <p:nvPr/>
        </p:nvCxnSpPr>
        <p:spPr>
          <a:xfrm rot="10800000">
            <a:off x="3251200" y="4635500"/>
            <a:ext cx="381000" cy="158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0" idx="3"/>
            <a:endCxn id="11" idx="1"/>
          </p:cNvCxnSpPr>
          <p:nvPr/>
        </p:nvCxnSpPr>
        <p:spPr>
          <a:xfrm>
            <a:off x="5156200" y="4635500"/>
            <a:ext cx="330200" cy="158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1727200" y="5748338"/>
            <a:ext cx="1041400" cy="474662"/>
          </a:xfrm>
          <a:prstGeom prst="rect">
            <a:avLst/>
          </a:prstGeom>
          <a:solidFill>
            <a:srgbClr val="C5DCF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n-US" altLang="en-US" sz="1400">
                <a:latin typeface="Calibri" charset="0"/>
              </a:rPr>
              <a:t>Special Olympics</a:t>
            </a:r>
            <a:endParaRPr lang="en-US" altLang="en-US" sz="1400" b="1">
              <a:latin typeface="Calibri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2954338" y="5748338"/>
            <a:ext cx="1041400" cy="474662"/>
          </a:xfrm>
          <a:prstGeom prst="rect">
            <a:avLst/>
          </a:prstGeom>
          <a:solidFill>
            <a:srgbClr val="C5DCF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n-US" altLang="en-US" sz="1400">
                <a:latin typeface="Calibri" charset="0"/>
              </a:rPr>
              <a:t>INAS</a:t>
            </a:r>
            <a:endParaRPr lang="en-US" altLang="en-US" sz="1400" b="1">
              <a:latin typeface="Calibri" charset="0"/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5727700" y="5748338"/>
            <a:ext cx="1041400" cy="474662"/>
          </a:xfrm>
          <a:prstGeom prst="rect">
            <a:avLst/>
          </a:prstGeom>
          <a:solidFill>
            <a:srgbClr val="C5DCF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n-US" altLang="en-US" sz="1400">
                <a:latin typeface="Calibri" charset="0"/>
              </a:rPr>
              <a:t>Blind Sport</a:t>
            </a:r>
            <a:endParaRPr lang="en-US" altLang="en-US" sz="1400" b="1">
              <a:latin typeface="Calibri" charset="0"/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7480300" y="5748338"/>
            <a:ext cx="1041400" cy="474662"/>
          </a:xfrm>
          <a:prstGeom prst="rect">
            <a:avLst/>
          </a:prstGeom>
          <a:solidFill>
            <a:srgbClr val="C5DCF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n-US" altLang="en-US" sz="1400">
                <a:latin typeface="Calibri" charset="0"/>
              </a:rPr>
              <a:t>Deaflympics</a:t>
            </a:r>
            <a:endParaRPr lang="en-US" altLang="en-US" sz="1400" b="1">
              <a:latin typeface="Calibri" charset="0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8940800" y="5748338"/>
            <a:ext cx="1524000" cy="779462"/>
          </a:xfrm>
          <a:prstGeom prst="rect">
            <a:avLst/>
          </a:prstGeom>
          <a:solidFill>
            <a:srgbClr val="C5DCF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/>
          <a:p>
            <a:pPr algn="ctr">
              <a:lnSpc>
                <a:spcPct val="85000"/>
              </a:lnSpc>
              <a:defRPr/>
            </a:pPr>
            <a:r>
              <a:rPr lang="en-US" sz="1400" dirty="0"/>
              <a:t>? NEW ?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1400" b="1" dirty="0"/>
              <a:t>Inclusive Sport for Genes +</a:t>
            </a:r>
            <a:br>
              <a:rPr lang="en-US" sz="1400" b="1" dirty="0"/>
            </a:br>
            <a:r>
              <a:rPr lang="en-US" sz="1400" b="1" dirty="0"/>
              <a:t>Inclusive Olympics</a:t>
            </a:r>
          </a:p>
        </p:txBody>
      </p:sp>
      <p:cxnSp>
        <p:nvCxnSpPr>
          <p:cNvPr id="49" name="Straight Arrow Connector 48"/>
          <p:cNvCxnSpPr>
            <a:stCxn id="7" idx="2"/>
            <a:endCxn id="43" idx="0"/>
          </p:cNvCxnSpPr>
          <p:nvPr/>
        </p:nvCxnSpPr>
        <p:spPr>
          <a:xfrm rot="5400000">
            <a:off x="2097881" y="5357019"/>
            <a:ext cx="541338" cy="2413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7" idx="2"/>
            <a:endCxn id="44" idx="0"/>
          </p:cNvCxnSpPr>
          <p:nvPr/>
        </p:nvCxnSpPr>
        <p:spPr>
          <a:xfrm rot="16200000" flipH="1">
            <a:off x="2711450" y="4984750"/>
            <a:ext cx="541338" cy="98583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0" idx="2"/>
            <a:endCxn id="44" idx="0"/>
          </p:cNvCxnSpPr>
          <p:nvPr/>
        </p:nvCxnSpPr>
        <p:spPr>
          <a:xfrm rot="5400000">
            <a:off x="3663950" y="5018088"/>
            <a:ext cx="541338" cy="91916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0" idx="2"/>
            <a:endCxn id="45" idx="0"/>
          </p:cNvCxnSpPr>
          <p:nvPr/>
        </p:nvCxnSpPr>
        <p:spPr>
          <a:xfrm rot="16200000" flipH="1">
            <a:off x="5050631" y="4550569"/>
            <a:ext cx="541338" cy="18542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1" idx="2"/>
            <a:endCxn id="45" idx="0"/>
          </p:cNvCxnSpPr>
          <p:nvPr/>
        </p:nvCxnSpPr>
        <p:spPr>
          <a:xfrm rot="16200000" flipH="1">
            <a:off x="5977731" y="5477669"/>
            <a:ext cx="541338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12" idx="2"/>
            <a:endCxn id="46" idx="0"/>
          </p:cNvCxnSpPr>
          <p:nvPr/>
        </p:nvCxnSpPr>
        <p:spPr>
          <a:xfrm rot="16200000" flipH="1">
            <a:off x="7730331" y="5477669"/>
            <a:ext cx="541338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3" idx="2"/>
            <a:endCxn id="47" idx="0"/>
          </p:cNvCxnSpPr>
          <p:nvPr/>
        </p:nvCxnSpPr>
        <p:spPr>
          <a:xfrm rot="5400000">
            <a:off x="9431339" y="5478464"/>
            <a:ext cx="541337" cy="158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13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Inclusive Skating &amp; Special Olympics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16731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de-AT" dirty="0" smtClean="0">
                <a:latin typeface="Tahoma" pitchFamily="-105" charset="0"/>
              </a:rPr>
              <a:t>Kennedy Scholar at Harvard 1987 </a:t>
            </a:r>
            <a:r>
              <a:rPr lang="mr-IN" dirty="0" smtClean="0">
                <a:latin typeface="Tahoma" pitchFamily="-105" charset="0"/>
              </a:rPr>
              <a:t>–</a:t>
            </a:r>
            <a:r>
              <a:rPr lang="de-AT" dirty="0" smtClean="0">
                <a:latin typeface="Tahoma" pitchFamily="-105" charset="0"/>
              </a:rPr>
              <a:t> </a:t>
            </a:r>
            <a:r>
              <a:rPr lang="de-AT" dirty="0" err="1" smtClean="0">
                <a:latin typeface="Tahoma" pitchFamily="-105" charset="0"/>
              </a:rPr>
              <a:t>some</a:t>
            </a:r>
            <a:r>
              <a:rPr lang="de-AT" dirty="0" smtClean="0">
                <a:latin typeface="Tahoma" pitchFamily="-105" charset="0"/>
              </a:rPr>
              <a:t> </a:t>
            </a:r>
            <a:r>
              <a:rPr lang="de-AT" dirty="0" err="1" smtClean="0">
                <a:latin typeface="Tahoma" pitchFamily="-105" charset="0"/>
              </a:rPr>
              <a:t>early</a:t>
            </a:r>
            <a:r>
              <a:rPr lang="de-AT" dirty="0" smtClean="0">
                <a:latin typeface="Tahoma" pitchFamily="-105" charset="0"/>
              </a:rPr>
              <a:t> </a:t>
            </a:r>
            <a:r>
              <a:rPr lang="de-AT" dirty="0" err="1" smtClean="0">
                <a:latin typeface="Tahoma" pitchFamily="-105" charset="0"/>
              </a:rPr>
              <a:t>work</a:t>
            </a:r>
            <a:r>
              <a:rPr lang="de-AT" dirty="0" smtClean="0">
                <a:latin typeface="Tahoma" pitchFamily="-105" charset="0"/>
              </a:rPr>
              <a:t> </a:t>
            </a:r>
            <a:r>
              <a:rPr lang="de-AT" dirty="0" err="1" smtClean="0">
                <a:latin typeface="Tahoma" pitchFamily="-105" charset="0"/>
              </a:rPr>
              <a:t>then</a:t>
            </a:r>
            <a:r>
              <a:rPr lang="de-AT" dirty="0" smtClean="0">
                <a:latin typeface="Tahoma" pitchFamily="-105" charset="0"/>
              </a:rPr>
              <a:t> but </a:t>
            </a:r>
            <a:r>
              <a:rPr lang="de-AT" dirty="0" err="1" smtClean="0">
                <a:latin typeface="Tahoma" pitchFamily="-105" charset="0"/>
              </a:rPr>
              <a:t>no</a:t>
            </a:r>
            <a:r>
              <a:rPr lang="de-AT" dirty="0" smtClean="0">
                <a:latin typeface="Tahoma" pitchFamily="-105" charset="0"/>
              </a:rPr>
              <a:t> </a:t>
            </a:r>
            <a:r>
              <a:rPr lang="de-AT" dirty="0" err="1" smtClean="0">
                <a:latin typeface="Tahoma" pitchFamily="-105" charset="0"/>
              </a:rPr>
              <a:t>action</a:t>
            </a:r>
            <a:r>
              <a:rPr lang="de-AT" dirty="0" smtClean="0">
                <a:latin typeface="Tahoma" pitchFamily="-105" charset="0"/>
              </a:rPr>
              <a:t> </a:t>
            </a:r>
            <a:r>
              <a:rPr lang="de-AT" dirty="0" err="1" smtClean="0">
                <a:latin typeface="Tahoma" pitchFamily="-105" charset="0"/>
              </a:rPr>
              <a:t>taken</a:t>
            </a:r>
            <a:r>
              <a:rPr lang="de-AT" dirty="0" smtClean="0">
                <a:latin typeface="Tahoma" pitchFamily="-105" charset="0"/>
              </a:rPr>
              <a:t> </a:t>
            </a:r>
            <a:r>
              <a:rPr lang="de-AT" dirty="0" err="1" smtClean="0">
                <a:latin typeface="Tahoma" pitchFamily="-105" charset="0"/>
              </a:rPr>
              <a:t>by</a:t>
            </a:r>
            <a:r>
              <a:rPr lang="de-AT" dirty="0" smtClean="0">
                <a:latin typeface="Tahoma" pitchFamily="-105" charset="0"/>
              </a:rPr>
              <a:t> UK NISA so </a:t>
            </a:r>
            <a:r>
              <a:rPr lang="de-AT" dirty="0" err="1" smtClean="0">
                <a:latin typeface="Tahoma" pitchFamily="-105" charset="0"/>
              </a:rPr>
              <a:t>no</a:t>
            </a:r>
            <a:r>
              <a:rPr lang="de-AT" dirty="0" smtClean="0">
                <a:latin typeface="Tahoma" pitchFamily="-105" charset="0"/>
              </a:rPr>
              <a:t> </a:t>
            </a:r>
            <a:r>
              <a:rPr lang="de-AT" dirty="0" err="1" smtClean="0">
                <a:latin typeface="Tahoma" pitchFamily="-105" charset="0"/>
              </a:rPr>
              <a:t>disabled</a:t>
            </a:r>
            <a:r>
              <a:rPr lang="de-AT" dirty="0" smtClean="0">
                <a:latin typeface="Tahoma" pitchFamily="-105" charset="0"/>
              </a:rPr>
              <a:t> </a:t>
            </a:r>
            <a:r>
              <a:rPr lang="de-AT" dirty="0" err="1" smtClean="0">
                <a:latin typeface="Tahoma" pitchFamily="-105" charset="0"/>
              </a:rPr>
              <a:t>ice</a:t>
            </a:r>
            <a:r>
              <a:rPr lang="de-AT" dirty="0" smtClean="0">
                <a:latin typeface="Tahoma" pitchFamily="-105" charset="0"/>
              </a:rPr>
              <a:t> </a:t>
            </a:r>
            <a:r>
              <a:rPr lang="de-AT" dirty="0" err="1" smtClean="0">
                <a:latin typeface="Tahoma" pitchFamily="-105" charset="0"/>
              </a:rPr>
              <a:t>skating</a:t>
            </a:r>
            <a:r>
              <a:rPr lang="de-AT" dirty="0" smtClean="0">
                <a:latin typeface="Tahoma" pitchFamily="-105" charset="0"/>
              </a:rPr>
              <a:t> program</a:t>
            </a:r>
          </a:p>
          <a:p>
            <a:pPr>
              <a:lnSpc>
                <a:spcPct val="80000"/>
              </a:lnSpc>
            </a:pPr>
            <a:endParaRPr lang="de-AT" dirty="0" smtClean="0">
              <a:latin typeface="Tahoma" pitchFamily="-105" charset="0"/>
            </a:endParaRPr>
          </a:p>
          <a:p>
            <a:pPr>
              <a:lnSpc>
                <a:spcPct val="80000"/>
              </a:lnSpc>
            </a:pPr>
            <a:r>
              <a:rPr lang="de-AT" dirty="0" smtClean="0">
                <a:latin typeface="Tahoma" pitchFamily="-105" charset="0"/>
              </a:rPr>
              <a:t>Inclusive Skating </a:t>
            </a:r>
            <a:r>
              <a:rPr lang="de-AT" dirty="0" err="1">
                <a:latin typeface="Tahoma" pitchFamily="-105" charset="0"/>
              </a:rPr>
              <a:t>f</a:t>
            </a:r>
            <a:r>
              <a:rPr lang="de-AT" dirty="0" err="1" smtClean="0">
                <a:latin typeface="Tahoma" pitchFamily="-105" charset="0"/>
              </a:rPr>
              <a:t>ounded</a:t>
            </a:r>
            <a:r>
              <a:rPr lang="de-AT" dirty="0" smtClean="0">
                <a:latin typeface="Tahoma" pitchFamily="-105" charset="0"/>
              </a:rPr>
              <a:t> in 2010, registered </a:t>
            </a:r>
            <a:r>
              <a:rPr lang="de-AT" dirty="0" err="1" smtClean="0">
                <a:latin typeface="Tahoma" pitchFamily="-105" charset="0"/>
              </a:rPr>
              <a:t>charity</a:t>
            </a:r>
            <a:r>
              <a:rPr lang="de-AT" dirty="0" smtClean="0">
                <a:latin typeface="Tahoma" pitchFamily="-105" charset="0"/>
              </a:rPr>
              <a:t> in 2011</a:t>
            </a:r>
          </a:p>
          <a:p>
            <a:pPr>
              <a:lnSpc>
                <a:spcPct val="80000"/>
              </a:lnSpc>
            </a:pPr>
            <a:endParaRPr lang="de-AT" dirty="0" smtClean="0">
              <a:latin typeface="Tahoma" pitchFamily="-105" charset="0"/>
            </a:endParaRPr>
          </a:p>
          <a:p>
            <a:pPr>
              <a:lnSpc>
                <a:spcPct val="80000"/>
              </a:lnSpc>
            </a:pPr>
            <a:r>
              <a:rPr lang="de-AT" dirty="0" smtClean="0">
                <a:latin typeface="Tahoma" pitchFamily="-105" charset="0"/>
              </a:rPr>
              <a:t>IS &amp; SOGB Nationals </a:t>
            </a:r>
            <a:r>
              <a:rPr lang="de-AT" dirty="0" err="1" smtClean="0">
                <a:latin typeface="Tahoma" pitchFamily="-105" charset="0"/>
              </a:rPr>
              <a:t>since</a:t>
            </a:r>
            <a:r>
              <a:rPr lang="de-AT" dirty="0" smtClean="0">
                <a:latin typeface="Tahoma" pitchFamily="-105" charset="0"/>
              </a:rPr>
              <a:t> 2012</a:t>
            </a:r>
          </a:p>
          <a:p>
            <a:pPr>
              <a:lnSpc>
                <a:spcPct val="80000"/>
              </a:lnSpc>
            </a:pPr>
            <a:endParaRPr lang="de-AT" dirty="0" smtClean="0">
              <a:latin typeface="Tahoma" pitchFamily="-105" charset="0"/>
            </a:endParaRPr>
          </a:p>
          <a:p>
            <a:r>
              <a:rPr lang="de-AT" dirty="0" smtClean="0">
                <a:latin typeface="Tahoma" pitchFamily="-105" charset="0"/>
              </a:rPr>
              <a:t>10 British </a:t>
            </a:r>
            <a:r>
              <a:rPr lang="de-AT" dirty="0" err="1" smtClean="0">
                <a:latin typeface="Tahoma" pitchFamily="-105" charset="0"/>
              </a:rPr>
              <a:t>skaters</a:t>
            </a:r>
            <a:r>
              <a:rPr lang="de-AT" dirty="0" smtClean="0">
                <a:latin typeface="Tahoma" pitchFamily="-105" charset="0"/>
              </a:rPr>
              <a:t> </a:t>
            </a:r>
            <a:r>
              <a:rPr lang="de-AT" dirty="0" err="1" smtClean="0">
                <a:latin typeface="Tahoma" pitchFamily="-105" charset="0"/>
              </a:rPr>
              <a:t>competed</a:t>
            </a:r>
            <a:r>
              <a:rPr lang="de-AT" dirty="0" smtClean="0">
                <a:latin typeface="Tahoma" pitchFamily="-105" charset="0"/>
              </a:rPr>
              <a:t> at WWG 2017</a:t>
            </a:r>
          </a:p>
          <a:p>
            <a:endParaRPr lang="de-AT" dirty="0" smtClean="0">
              <a:latin typeface="Tahoma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4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05" y="365125"/>
            <a:ext cx="11161295" cy="1325563"/>
          </a:xfrm>
        </p:spPr>
        <p:txBody>
          <a:bodyPr/>
          <a:lstStyle/>
          <a:p>
            <a:r>
              <a:rPr lang="en-US" dirty="0" smtClean="0"/>
              <a:t>Event Development               Club &amp; Community</a:t>
            </a:r>
            <a:br>
              <a:rPr lang="en-US" dirty="0" smtClean="0"/>
            </a:br>
            <a:r>
              <a:rPr lang="en-US" dirty="0" smtClean="0"/>
              <a:t>(Top Down)					(same policies!)</a:t>
            </a:r>
            <a:endParaRPr lang="en-US" dirty="0"/>
          </a:p>
        </p:txBody>
      </p:sp>
      <p:pic>
        <p:nvPicPr>
          <p:cNvPr id="4" name="1135_L3FS Juliana SWEENEY-BAIRD-18sec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55963" y="1825625"/>
            <a:ext cx="5680075" cy="4351338"/>
          </a:xfrm>
        </p:spPr>
      </p:pic>
      <p:sp>
        <p:nvSpPr>
          <p:cNvPr id="5" name="Right Arrow 4"/>
          <p:cNvSpPr/>
          <p:nvPr/>
        </p:nvSpPr>
        <p:spPr>
          <a:xfrm>
            <a:off x="5117592" y="78559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4496"/>
          </a:xfrm>
        </p:spPr>
        <p:txBody>
          <a:bodyPr/>
          <a:lstStyle/>
          <a:p>
            <a:pPr algn="ctr" defTabSz="338835">
              <a:defRPr sz="2784" spc="-83"/>
            </a:pPr>
            <a:r>
              <a:rPr lang="en-US" dirty="0"/>
              <a:t>British Inclusive Skating Championships 2017 </a:t>
            </a: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9400" y="2534444"/>
            <a:ext cx="9093200" cy="2933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4632" y="5823284"/>
            <a:ext cx="8758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Impairment compensation ranges from 0% to 95% - Goal achieved </a:t>
            </a:r>
            <a:r>
              <a:rPr lang="mr-IN" dirty="0" smtClean="0"/>
              <a:t>–</a:t>
            </a:r>
            <a:r>
              <a:rPr lang="en-US" dirty="0" smtClean="0"/>
              <a:t> all disabilities included!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60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EE508920-561A-4212-AA37-A5155527C48D-L0-001.jpeg" descr="EE508920-561A-4212-AA37-A5155527C48D-L0-001.jpe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332137" y="2354556"/>
            <a:ext cx="3884414" cy="3777259"/>
          </a:xfrm>
          <a:prstGeom prst="rect">
            <a:avLst/>
          </a:prstGeom>
        </p:spPr>
      </p:pic>
      <p:sp>
        <p:nvSpPr>
          <p:cNvPr id="158" name="Inclusive skaters own carers are allowed to look after them during competitio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  <a:ln w="9525">
            <a:round/>
          </a:ln>
        </p:spPr>
        <p:txBody>
          <a:bodyPr anchor="t"/>
          <a:lstStyle/>
          <a:p>
            <a:pPr marL="294669" indent="-294669" defTabSz="349138">
              <a:spcBef>
                <a:spcPts val="0"/>
              </a:spcBef>
              <a:buSzPct val="100000"/>
              <a:buAutoNum type="arabicPeriod"/>
              <a:defRPr sz="2550" b="1">
                <a:effectLst>
                  <a:outerShdw blurRad="21590" dist="21590" dir="2388334" rotWithShape="0">
                    <a:srgbClr val="000000">
                      <a:alpha val="79310"/>
                    </a:srgbClr>
                  </a:outerShdw>
                </a:effectLst>
                <a:latin typeface="+mn-lt"/>
                <a:ea typeface="+mn-ea"/>
                <a:cs typeface="+mn-cs"/>
                <a:sym typeface="Superclarendon"/>
              </a:defRPr>
            </a:pPr>
            <a:r>
              <a:rPr dirty="0"/>
              <a:t>Inclusive skaters own carers are allowed to look after them during competition </a:t>
            </a:r>
          </a:p>
          <a:p>
            <a:pPr marL="294669" indent="-294669" defTabSz="349138">
              <a:spcBef>
                <a:spcPts val="0"/>
              </a:spcBef>
              <a:buSzPct val="100000"/>
              <a:buAutoNum type="arabicPeriod"/>
              <a:defRPr sz="2550" b="1">
                <a:effectLst>
                  <a:outerShdw blurRad="21590" dist="21590" dir="2388334" rotWithShape="0">
                    <a:srgbClr val="000000">
                      <a:alpha val="79310"/>
                    </a:srgbClr>
                  </a:outerShdw>
                </a:effectLst>
                <a:latin typeface="+mn-lt"/>
                <a:ea typeface="+mn-ea"/>
                <a:cs typeface="+mn-cs"/>
                <a:sym typeface="Superclarendon"/>
              </a:defRPr>
            </a:pPr>
            <a:r>
              <a:rPr dirty="0"/>
              <a:t>Able bodied events don't allow carers accreditation at competition venue </a:t>
            </a:r>
          </a:p>
          <a:p>
            <a:pPr marL="294669" indent="-294669" defTabSz="349138">
              <a:spcBef>
                <a:spcPts val="0"/>
              </a:spcBef>
              <a:buSzPct val="100000"/>
              <a:buAutoNum type="arabicPeriod"/>
              <a:defRPr sz="2550" b="1">
                <a:effectLst>
                  <a:outerShdw blurRad="21590" dist="21590" dir="2388334" rotWithShape="0">
                    <a:srgbClr val="000000">
                      <a:alpha val="79310"/>
                    </a:srgbClr>
                  </a:outerShdw>
                </a:effectLst>
                <a:latin typeface="+mn-lt"/>
                <a:ea typeface="+mn-ea"/>
                <a:cs typeface="+mn-cs"/>
                <a:sym typeface="Superclarendon"/>
              </a:defRPr>
            </a:pPr>
            <a:r>
              <a:rPr dirty="0"/>
              <a:t>Disability events </a:t>
            </a:r>
            <a:r>
              <a:rPr lang="en-GB" dirty="0" smtClean="0"/>
              <a:t>e.g. Special Olympics, </a:t>
            </a:r>
            <a:r>
              <a:rPr dirty="0" smtClean="0"/>
              <a:t>have </a:t>
            </a:r>
            <a:r>
              <a:rPr dirty="0"/>
              <a:t>independent carers and separation from families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 smtClean="0"/>
              <a:t>Accreditation - Event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8025023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C4EE85B6-2D63-4E10-AAED-C63F1E5219B9-L0-001.jpeg" descr="C4EE85B6-2D63-4E10-AAED-C63F1E5219B9-L0-001.jpe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719741" y="2352973"/>
            <a:ext cx="3109206" cy="3777258"/>
          </a:xfrm>
          <a:prstGeom prst="rect">
            <a:avLst/>
          </a:prstGeom>
        </p:spPr>
      </p:pic>
      <p:sp>
        <p:nvSpPr>
          <p:cNvPr id="161" name="Consequences of IS Accreditation Polic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Consequences of IS Accreditation Policy </a:t>
            </a:r>
          </a:p>
        </p:txBody>
      </p:sp>
      <p:sp>
        <p:nvSpPr>
          <p:cNvPr id="162" name="Inclusive skaters cared for by their own family and carers at all times…"/>
          <p:cNvSpPr txBox="1">
            <a:spLocks noGrp="1"/>
          </p:cNvSpPr>
          <p:nvPr>
            <p:ph type="body" sz="half" idx="1"/>
          </p:nvPr>
        </p:nvSpPr>
        <p:spPr>
          <a:xfrm>
            <a:off x="6750844" y="2348508"/>
            <a:ext cx="4524375" cy="45094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40358" indent="-240358" defTabSz="328600">
              <a:spcBef>
                <a:spcPts val="1687"/>
              </a:spcBef>
              <a:buSzPct val="100000"/>
              <a:buAutoNum type="arabicPeriod"/>
              <a:defRPr sz="2080" b="1">
                <a:latin typeface="+mn-lt"/>
                <a:ea typeface="+mn-ea"/>
                <a:cs typeface="+mn-cs"/>
                <a:sym typeface="Superclarendon"/>
              </a:defRPr>
            </a:pPr>
            <a:r>
              <a:rPr dirty="0"/>
              <a:t>Inclusive skaters cared for by their own family and carers at all times </a:t>
            </a:r>
          </a:p>
          <a:p>
            <a:pPr marL="240358" indent="-240358" defTabSz="328600">
              <a:spcBef>
                <a:spcPts val="1687"/>
              </a:spcBef>
              <a:buSzPct val="100000"/>
              <a:buAutoNum type="arabicPeriod"/>
              <a:defRPr sz="2080" b="1">
                <a:latin typeface="+mn-lt"/>
                <a:ea typeface="+mn-ea"/>
                <a:cs typeface="+mn-cs"/>
                <a:sym typeface="Superclarendon"/>
              </a:defRPr>
            </a:pPr>
            <a:r>
              <a:rPr dirty="0"/>
              <a:t>All carers can access all skating areas</a:t>
            </a:r>
          </a:p>
          <a:p>
            <a:pPr marL="240358" indent="-240358" defTabSz="328600">
              <a:spcBef>
                <a:spcPts val="1687"/>
              </a:spcBef>
              <a:buSzPct val="100000"/>
              <a:buAutoNum type="arabicPeriod"/>
              <a:defRPr sz="2080" b="1">
                <a:latin typeface="+mn-lt"/>
                <a:ea typeface="+mn-ea"/>
                <a:cs typeface="+mn-cs"/>
                <a:sym typeface="Superclarendon"/>
              </a:defRPr>
            </a:pPr>
            <a:r>
              <a:rPr dirty="0"/>
              <a:t>Average 2 carers per skater</a:t>
            </a:r>
          </a:p>
          <a:p>
            <a:pPr marL="240358" indent="-240358" defTabSz="328600">
              <a:spcBef>
                <a:spcPts val="1687"/>
              </a:spcBef>
              <a:buSzPct val="100000"/>
              <a:buAutoNum type="arabicPeriod"/>
              <a:defRPr sz="2080" b="1">
                <a:latin typeface="+mn-lt"/>
                <a:ea typeface="+mn-ea"/>
                <a:cs typeface="+mn-cs"/>
                <a:sym typeface="Superclarendon"/>
              </a:defRPr>
            </a:pPr>
            <a:r>
              <a:rPr dirty="0"/>
              <a:t>Events become a holiday </a:t>
            </a:r>
          </a:p>
          <a:p>
            <a:pPr marL="240358" indent="-240358" defTabSz="328600">
              <a:spcBef>
                <a:spcPts val="1687"/>
              </a:spcBef>
              <a:buSzPct val="100000"/>
              <a:buAutoNum type="arabicPeriod"/>
              <a:defRPr sz="2080" b="1">
                <a:latin typeface="+mn-lt"/>
                <a:ea typeface="+mn-ea"/>
                <a:cs typeface="+mn-cs"/>
                <a:sym typeface="Superclarendon"/>
              </a:defRPr>
            </a:pPr>
            <a:r>
              <a:rPr dirty="0"/>
              <a:t>A high percentage of carers are disabled and socio-economically disadvantaged </a:t>
            </a:r>
            <a:endParaRPr lang="en-GB" dirty="0" smtClean="0"/>
          </a:p>
          <a:p>
            <a:pPr marL="240358" indent="-240358" defTabSz="328600">
              <a:spcBef>
                <a:spcPts val="1687"/>
              </a:spcBef>
              <a:buSzPct val="100000"/>
              <a:buAutoNum type="arabicPeriod"/>
              <a:defRPr sz="2080" b="1">
                <a:latin typeface="+mn-lt"/>
                <a:ea typeface="+mn-ea"/>
                <a:cs typeface="+mn-cs"/>
                <a:sym typeface="Superclarendon"/>
              </a:defRPr>
            </a:pPr>
            <a:r>
              <a:rPr lang="en-GB" dirty="0" smtClean="0"/>
              <a:t>Families and carers = community.</a:t>
            </a:r>
          </a:p>
          <a:p>
            <a:pPr marL="240358" indent="-240358" defTabSz="328600">
              <a:spcBef>
                <a:spcPts val="1687"/>
              </a:spcBef>
              <a:buSzPct val="100000"/>
              <a:buAutoNum type="arabicPeriod"/>
              <a:defRPr sz="2080" b="1">
                <a:latin typeface="+mn-lt"/>
                <a:ea typeface="+mn-ea"/>
                <a:cs typeface="+mn-cs"/>
                <a:sym typeface="Superclarendon"/>
              </a:defRPr>
            </a:pPr>
            <a:r>
              <a:rPr lang="en-GB" dirty="0" smtClean="0"/>
              <a:t>Very Safe for skaters!</a:t>
            </a:r>
          </a:p>
          <a:p>
            <a:pPr marL="240358" indent="-240358" defTabSz="328600">
              <a:spcBef>
                <a:spcPts val="1687"/>
              </a:spcBef>
              <a:buSzPct val="100000"/>
              <a:buAutoNum type="arabicPeriod"/>
              <a:defRPr sz="2080" b="1">
                <a:latin typeface="+mn-lt"/>
                <a:ea typeface="+mn-ea"/>
                <a:cs typeface="+mn-cs"/>
                <a:sym typeface="Superclarendo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02342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5896C979-27D8-429A-81A8-0363E182CD1E-L0-001.png" descr="5896C979-27D8-429A-81A8-0363E182CD1E-L0-001.pn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332137" y="2354556"/>
            <a:ext cx="3884414" cy="3777259"/>
          </a:xfrm>
          <a:prstGeom prst="rect">
            <a:avLst/>
          </a:prstGeom>
        </p:spPr>
      </p:pic>
      <p:sp>
        <p:nvSpPr>
          <p:cNvPr id="165" name="Facilitation and Ru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b="1" dirty="0" smtClean="0"/>
              <a:t>Inclusive Skating </a:t>
            </a:r>
            <a:r>
              <a:rPr b="1" dirty="0" smtClean="0"/>
              <a:t>Facilitation</a:t>
            </a:r>
            <a:r>
              <a:rPr lang="en-GB" b="1" dirty="0" smtClean="0"/>
              <a:t>, </a:t>
            </a:r>
            <a:r>
              <a:rPr b="1" dirty="0" smtClean="0"/>
              <a:t>Rules</a:t>
            </a:r>
            <a:r>
              <a:rPr lang="en-GB" b="1" dirty="0" smtClean="0"/>
              <a:t> &amp; Events</a:t>
            </a:r>
            <a:endParaRPr b="1" dirty="0"/>
          </a:p>
        </p:txBody>
      </p:sp>
      <p:sp>
        <p:nvSpPr>
          <p:cNvPr id="166" name="Harness, frames and facilitator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  <a:defRPr b="1">
                <a:latin typeface="+mn-lt"/>
                <a:ea typeface="+mn-ea"/>
                <a:cs typeface="+mn-cs"/>
                <a:sym typeface="Superclarendon"/>
              </a:defRPr>
            </a:pPr>
            <a:r>
              <a:rPr dirty="0" smtClean="0"/>
              <a:t>Rule </a:t>
            </a:r>
            <a:r>
              <a:rPr dirty="0"/>
              <a:t>adjustment and </a:t>
            </a:r>
            <a:r>
              <a:rPr dirty="0" smtClean="0"/>
              <a:t>new </a:t>
            </a:r>
            <a:r>
              <a:rPr lang="en-GB" dirty="0" smtClean="0"/>
              <a:t>competitions</a:t>
            </a:r>
          </a:p>
          <a:p>
            <a:pPr>
              <a:defRPr b="1">
                <a:latin typeface="+mn-lt"/>
                <a:ea typeface="+mn-ea"/>
                <a:cs typeface="+mn-cs"/>
                <a:sym typeface="Superclarendon"/>
              </a:defRPr>
            </a:pPr>
            <a:r>
              <a:rPr lang="en-GB" dirty="0"/>
              <a:t>E.g. Harness, frames and </a:t>
            </a:r>
            <a:r>
              <a:rPr lang="en-GB" dirty="0" smtClean="0"/>
              <a:t>facilitators</a:t>
            </a:r>
            <a:endParaRPr dirty="0"/>
          </a:p>
          <a:p>
            <a:pPr>
              <a:buBlip>
                <a:blip r:embed="rId3"/>
              </a:buBlip>
              <a:defRPr b="1">
                <a:latin typeface="+mn-lt"/>
                <a:ea typeface="+mn-ea"/>
                <a:cs typeface="+mn-cs"/>
                <a:sym typeface="Superclarendon"/>
              </a:defRPr>
            </a:pPr>
            <a:r>
              <a:rPr lang="en-GB" dirty="0" smtClean="0"/>
              <a:t>Facilitation - </a:t>
            </a:r>
            <a:r>
              <a:rPr dirty="0" smtClean="0"/>
              <a:t>Whatever </a:t>
            </a:r>
            <a:r>
              <a:rPr dirty="0"/>
              <a:t>is necessary based on individual assessed </a:t>
            </a:r>
            <a:r>
              <a:rPr dirty="0" smtClean="0"/>
              <a:t>need</a:t>
            </a:r>
            <a:endParaRPr lang="en-GB" dirty="0" smtClean="0"/>
          </a:p>
          <a:p>
            <a:pPr>
              <a:buBlip>
                <a:blip r:embed="rId3"/>
              </a:buBlip>
              <a:defRPr b="1">
                <a:latin typeface="+mn-lt"/>
                <a:ea typeface="+mn-ea"/>
                <a:cs typeface="+mn-cs"/>
                <a:sym typeface="Superclarendon"/>
              </a:defRPr>
            </a:pPr>
            <a:r>
              <a:rPr lang="en-GB" dirty="0" smtClean="0"/>
              <a:t>Classification Handbook, 4</a:t>
            </a:r>
            <a:r>
              <a:rPr lang="en-GB" baseline="30000" dirty="0" smtClean="0"/>
              <a:t>th</a:t>
            </a:r>
            <a:r>
              <a:rPr lang="en-GB" dirty="0" smtClean="0"/>
              <a:t> Ed. Gives examples</a:t>
            </a:r>
          </a:p>
          <a:p>
            <a:pPr>
              <a:buBlip>
                <a:blip r:embed="rId3"/>
              </a:buBlip>
              <a:defRPr b="1">
                <a:latin typeface="+mn-lt"/>
                <a:ea typeface="+mn-ea"/>
                <a:cs typeface="+mn-cs"/>
                <a:sym typeface="Superclarendon"/>
              </a:defRPr>
            </a:pPr>
            <a:r>
              <a:rPr lang="en-GB" dirty="0" smtClean="0"/>
              <a:t>Inclusive Skating Technical Handbook, 2</a:t>
            </a:r>
            <a:r>
              <a:rPr lang="en-GB" baseline="30000" dirty="0" smtClean="0"/>
              <a:t>nd</a:t>
            </a:r>
            <a:r>
              <a:rPr lang="en-GB" dirty="0" smtClean="0"/>
              <a:t> Edition provides event structure</a:t>
            </a:r>
          </a:p>
          <a:p>
            <a:pPr>
              <a:buBlip>
                <a:blip r:embed="rId3"/>
              </a:buBlip>
              <a:defRPr b="1">
                <a:latin typeface="+mn-lt"/>
                <a:ea typeface="+mn-ea"/>
                <a:cs typeface="+mn-cs"/>
                <a:sym typeface="Superclarendon"/>
              </a:defRPr>
            </a:pPr>
            <a:r>
              <a:rPr lang="en-GB" dirty="0" smtClean="0"/>
              <a:t>Incorporate disability specific events too!</a:t>
            </a:r>
          </a:p>
          <a:p>
            <a:pPr>
              <a:buBlip>
                <a:blip r:embed="rId3"/>
              </a:buBlip>
              <a:defRPr b="1">
                <a:latin typeface="+mn-lt"/>
                <a:ea typeface="+mn-ea"/>
                <a:cs typeface="+mn-cs"/>
                <a:sym typeface="Superclarendo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57111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Inclusive Skating </a:t>
            </a:r>
            <a:r>
              <a:rPr lang="mr-IN" b="1" dirty="0" smtClean="0"/>
              <a:t>–</a:t>
            </a:r>
            <a:r>
              <a:rPr lang="en-US" b="1" dirty="0" smtClean="0"/>
              <a:t> Inclusion for all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63933"/>
          </a:xfrm>
        </p:spPr>
        <p:txBody>
          <a:bodyPr>
            <a:normAutofit/>
          </a:bodyPr>
          <a:lstStyle/>
          <a:p>
            <a:r>
              <a:rPr lang="en-US" dirty="0" smtClean="0"/>
              <a:t>All impairments classified &amp; unified (ADHD, mentally ill included too)</a:t>
            </a:r>
          </a:p>
          <a:p>
            <a:r>
              <a:rPr lang="en-US" dirty="0" smtClean="0"/>
              <a:t>Accreditation, Facilitation &amp; Rule Adjustment </a:t>
            </a:r>
            <a:r>
              <a:rPr lang="mr-IN" dirty="0" smtClean="0"/>
              <a:t>–</a:t>
            </a:r>
            <a:r>
              <a:rPr lang="en-US" dirty="0" smtClean="0"/>
              <a:t> 3 key policies provide a safe system that skaters and </a:t>
            </a:r>
            <a:r>
              <a:rPr lang="en-US" dirty="0" err="1" smtClean="0"/>
              <a:t>carers</a:t>
            </a:r>
            <a:r>
              <a:rPr lang="en-US" dirty="0" smtClean="0"/>
              <a:t>/ parents feel comfortable in!</a:t>
            </a:r>
          </a:p>
          <a:p>
            <a:r>
              <a:rPr lang="en-US" dirty="0" smtClean="0"/>
              <a:t>Functional impact as a percentage (WPI%)</a:t>
            </a:r>
            <a:r>
              <a:rPr lang="en-US" dirty="0"/>
              <a:t> </a:t>
            </a:r>
            <a:r>
              <a:rPr lang="en-US" dirty="0" smtClean="0"/>
              <a:t>+ added to average score</a:t>
            </a:r>
          </a:p>
          <a:p>
            <a:r>
              <a:rPr lang="en-US" dirty="0" smtClean="0"/>
              <a:t>Applied to levels </a:t>
            </a:r>
            <a:r>
              <a:rPr lang="mr-IN" dirty="0" smtClean="0"/>
              <a:t>–</a:t>
            </a:r>
            <a:r>
              <a:rPr lang="en-GB" dirty="0" smtClean="0"/>
              <a:t> </a:t>
            </a:r>
            <a:r>
              <a:rPr lang="en-US" dirty="0" smtClean="0"/>
              <a:t>medals awarded to new skaters </a:t>
            </a:r>
            <a:r>
              <a:rPr lang="mr-IN" dirty="0" smtClean="0"/>
              <a:t>–</a:t>
            </a:r>
            <a:r>
              <a:rPr lang="en-US" dirty="0" smtClean="0"/>
              <a:t> encouraging and used for Special Olympic selection using participative model</a:t>
            </a:r>
          </a:p>
          <a:p>
            <a:r>
              <a:rPr lang="en-US" dirty="0" smtClean="0"/>
              <a:t>Amalgamate levels to give Championship results - since 2015</a:t>
            </a:r>
          </a:p>
          <a:p>
            <a:r>
              <a:rPr lang="en-US" dirty="0"/>
              <a:t>System can apply to many sports, e.g. gymnastics etc</a:t>
            </a:r>
            <a:r>
              <a:rPr lang="en-US" dirty="0" smtClean="0"/>
              <a:t>.</a:t>
            </a:r>
          </a:p>
          <a:p>
            <a:r>
              <a:rPr lang="en-US" dirty="0" smtClean="0"/>
              <a:t>Disability Specific results, </a:t>
            </a:r>
            <a:r>
              <a:rPr lang="en-US" dirty="0" err="1" smtClean="0"/>
              <a:t>e.g</a:t>
            </a:r>
            <a:r>
              <a:rPr lang="en-US" dirty="0" smtClean="0"/>
              <a:t> British Blind Sport (B1, </a:t>
            </a:r>
            <a:r>
              <a:rPr lang="en-US" dirty="0" err="1" smtClean="0"/>
              <a:t>etc</a:t>
            </a:r>
            <a:r>
              <a:rPr lang="en-US" dirty="0" smtClean="0"/>
              <a:t> ) </a:t>
            </a:r>
            <a:r>
              <a:rPr lang="mr-IN" dirty="0" smtClean="0"/>
              <a:t>–</a:t>
            </a:r>
            <a:r>
              <a:rPr lang="en-US" dirty="0" smtClean="0"/>
              <a:t> Low cost and </a:t>
            </a:r>
            <a:r>
              <a:rPr lang="en-US" dirty="0" err="1" smtClean="0"/>
              <a:t>maximise</a:t>
            </a:r>
            <a:r>
              <a:rPr lang="en-US" dirty="0" smtClean="0"/>
              <a:t> the available opportunities!</a:t>
            </a:r>
          </a:p>
        </p:txBody>
      </p:sp>
    </p:spTree>
    <p:extLst>
      <p:ext uri="{BB962C8B-B14F-4D97-AF65-F5344CB8AC3E}">
        <p14:creationId xmlns:p14="http://schemas.microsoft.com/office/powerpoint/2010/main" val="181071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37" y="365125"/>
            <a:ext cx="11518231" cy="1325563"/>
          </a:xfrm>
        </p:spPr>
        <p:txBody>
          <a:bodyPr/>
          <a:lstStyle/>
          <a:p>
            <a:r>
              <a:rPr lang="en-US" dirty="0" smtClean="0"/>
              <a:t>Majority of the skaters had a genetic condition </a:t>
            </a:r>
            <a:endParaRPr lang="en-US" dirty="0"/>
          </a:p>
        </p:txBody>
      </p:sp>
      <p:pic>
        <p:nvPicPr>
          <p:cNvPr id="5" name="Content Placeholder 4" descr="160410 D7K Athletes &amp; Awards USE ME - Harriet Rooms Left, Sophie Ravenscroft, Emma Hall, Lauren McLean &amp; Puppies GPS_3263 50%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217" r="-10217"/>
          <a:stretch>
            <a:fillRect/>
          </a:stretch>
        </p:blipFill>
        <p:spPr>
          <a:xfrm>
            <a:off x="1981200" y="1611341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4368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</TotalTime>
  <Words>420</Words>
  <Application>Microsoft Macintosh PowerPoint</Application>
  <PresentationFormat>Widescreen</PresentationFormat>
  <Paragraphs>65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Calibri Light</vt:lpstr>
      <vt:lpstr>Mangal</vt:lpstr>
      <vt:lpstr>ＭＳ Ｐゴシック</vt:lpstr>
      <vt:lpstr>Superclarendon</vt:lpstr>
      <vt:lpstr>Arial</vt:lpstr>
      <vt:lpstr>Calibri</vt:lpstr>
      <vt:lpstr>Tahoma</vt:lpstr>
      <vt:lpstr>Office Theme</vt:lpstr>
      <vt:lpstr>IPC VISTA - Toronto 2017</vt:lpstr>
      <vt:lpstr>Inclusive Skating &amp; Special Olympics </vt:lpstr>
      <vt:lpstr>Event Development               Club &amp; Community (Top Down)     (same policies!)</vt:lpstr>
      <vt:lpstr>British Inclusive Skating Championships 2017  </vt:lpstr>
      <vt:lpstr>Accreditation - Event</vt:lpstr>
      <vt:lpstr>Consequences of IS Accreditation Policy </vt:lpstr>
      <vt:lpstr>Inclusive Skating Facilitation, Rules &amp; Events</vt:lpstr>
      <vt:lpstr>Inclusive Skating – Inclusion for all</vt:lpstr>
      <vt:lpstr>Majority of the skaters had a genetic condition </vt:lpstr>
      <vt:lpstr>Structure of Inclusive Skating &amp; Disabled Sport (Genetic Disorders disadvantaged)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IPC VISTA Conference</dc:title>
  <dc:creator>Margarita Sweeney-Baird</dc:creator>
  <cp:lastModifiedBy>Margarita Sweeney-Baird</cp:lastModifiedBy>
  <cp:revision>27</cp:revision>
  <dcterms:created xsi:type="dcterms:W3CDTF">2017-09-14T07:39:59Z</dcterms:created>
  <dcterms:modified xsi:type="dcterms:W3CDTF">2017-09-28T20:34:39Z</dcterms:modified>
</cp:coreProperties>
</file>